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2" r:id="rId14"/>
    <p:sldId id="283" r:id="rId15"/>
    <p:sldId id="285" r:id="rId16"/>
    <p:sldId id="287" r:id="rId17"/>
    <p:sldId id="290" r:id="rId18"/>
    <p:sldId id="292" r:id="rId19"/>
    <p:sldId id="294" r:id="rId20"/>
    <p:sldId id="296" r:id="rId21"/>
    <p:sldId id="298" r:id="rId22"/>
    <p:sldId id="300" r:id="rId23"/>
    <p:sldId id="302" r:id="rId24"/>
    <p:sldId id="304" r:id="rId25"/>
    <p:sldId id="306" r:id="rId26"/>
    <p:sldId id="30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>
        <p:scale>
          <a:sx n="77" d="100"/>
          <a:sy n="77" d="100"/>
        </p:scale>
        <p:origin x="2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13260-5049-429D-8064-4CB55843E3DA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20FF-08E6-485F-8534-4ECAD7E4D2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3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EA60-5F26-455A-9BD1-BD3425AD355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2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EA60-5F26-455A-9BD1-BD3425AD355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29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6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5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4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6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2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67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2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26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D847-0B32-461E-9241-1DD7BB9AC45B}" type="datetimeFigureOut">
              <a:rPr lang="fr-FR" smtClean="0"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73FF-590C-44D4-BF18-241DD26A1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0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fr/imgres?imgurl=http://marvelll.fr/wp-content/uploads/Couvertures-Maus.jpg&amp;imgrefurl=http://marvelll.fr/critique-roman-graphique-maus/&amp;h=768&amp;w=1024&amp;tbnid=o1zRm-8XngEC0M:&amp;zoom=1&amp;docid=rUkUf_g3QJwAnM&amp;ei=eDIwVOeUPMP6aMrvgOgH&amp;tbm=isch&amp;iact=rc&amp;uact=3&amp;dur=2&amp;page=2&amp;start=20&amp;ndsp=26&amp;ved=0CIEBEK0DMB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;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1968tpe.files.wordpress.com/2014/03/sois-jeune-et-tais-to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usicme.com/Anis/albums/Cergy-0094637524251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uggenheim-bilbao.es/src/uploads/2012/05/Bourgeois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hdacollege.files.wordpress.com/2013/01/presse-citron-agrume-juicy-salif-par-philippe-starck-pour-alessi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ciences-et-cetera.fr/wp-content/uploads/2013/10/medium_dolly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de l’espace : ARCHITECTURE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pic>
        <p:nvPicPr>
          <p:cNvPr id="5" name="Image 4" descr="http://artpages.org.ua/images/pict/niki/2934321776_931b3073c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73" y="1230284"/>
            <a:ext cx="6304829" cy="4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083219" y="5708556"/>
            <a:ext cx="67278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0000"/>
                </a:solidFill>
              </a:rPr>
              <a:t>LE  GOLEM  </a:t>
            </a:r>
            <a:r>
              <a:rPr lang="fr-FR" sz="3500" b="1" dirty="0" smtClean="0">
                <a:solidFill>
                  <a:srgbClr val="FF0000"/>
                </a:solidFill>
              </a:rPr>
              <a:t>de  </a:t>
            </a:r>
            <a:r>
              <a:rPr lang="fr-FR" sz="3500" b="1" dirty="0" smtClean="0">
                <a:solidFill>
                  <a:srgbClr val="FF0000"/>
                </a:solidFill>
              </a:rPr>
              <a:t>Niki de Saint </a:t>
            </a:r>
            <a:r>
              <a:rPr lang="fr-FR" sz="3500" b="1" dirty="0" err="1" smtClean="0">
                <a:solidFill>
                  <a:srgbClr val="FF0000"/>
                </a:solidFill>
              </a:rPr>
              <a:t>Phalle</a:t>
            </a:r>
            <a:endParaRPr lang="fr-FR" sz="3500" b="1" kern="12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5924" y="213221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Le Jeu</a:t>
            </a:r>
            <a:endParaRPr lang="fr-FR" sz="2800" kern="12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99824" y="621827"/>
            <a:ext cx="292501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           </a:t>
            </a:r>
            <a:r>
              <a:rPr lang="fr-FR" sz="2800" b="1" u="sng" dirty="0" smtClean="0"/>
              <a:t>Problématiques</a:t>
            </a:r>
            <a:r>
              <a:rPr lang="fr-FR" sz="2800" dirty="0" smtClean="0"/>
              <a:t> : </a:t>
            </a:r>
          </a:p>
          <a:p>
            <a:endParaRPr lang="fr-FR" dirty="0" smtClean="0"/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/>
              <a:t>Une sculpture, qui est à la fois un jeu, est-elle toujours une œuvre d’art?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Le « Golem » : une créature bien appropriée pour un jeu d’enfants? </a:t>
            </a:r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encrypted-tbn1.gstatic.com/images?q=tbn:ANd9GcSpl9jXiQaABRcCXLiK-FLB3kmDo7xY73-XVWvcGboTVYAfQBD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61" y="1523999"/>
            <a:ext cx="4885748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94327" y="188417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Témoigner</a:t>
            </a:r>
            <a:endParaRPr lang="fr-FR" sz="2800" b="1" kern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langage : LITTÉRATURE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22129" y="1686559"/>
            <a:ext cx="27556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dirty="0" smtClean="0"/>
              <a:t> </a:t>
            </a:r>
            <a:r>
              <a:rPr lang="fr-FR" sz="2400" dirty="0" smtClean="0"/>
              <a:t>Comment la bande dessinée « </a:t>
            </a:r>
            <a:r>
              <a:rPr lang="fr-FR" sz="2400" dirty="0" err="1" smtClean="0"/>
              <a:t>Maus</a:t>
            </a:r>
            <a:r>
              <a:rPr lang="fr-FR" sz="2400" dirty="0" smtClean="0"/>
              <a:t> » témoigne-t-elle de la destruction des Juifs d’Europe pendant la Seconde Guerre mondiale?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68361" y="5599054"/>
            <a:ext cx="52303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/>
              <a:t>MAUS  de  </a:t>
            </a:r>
            <a:r>
              <a:rPr lang="fr-FR" sz="3500" b="1" dirty="0" smtClean="0"/>
              <a:t>Art </a:t>
            </a:r>
            <a:r>
              <a:rPr lang="fr-FR" sz="3500" b="1" dirty="0" err="1" smtClean="0"/>
              <a:t>Spiegelman</a:t>
            </a:r>
            <a:endParaRPr lang="fr-FR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42038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noscommentaires.free.fr/ComptesRendusGuerre/COUVERTURES/SI_C_EST_UN_HOM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37" y="1376218"/>
            <a:ext cx="2724728" cy="4008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langage : LITTÉRATURE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6267" y="172225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Témoigner</a:t>
            </a:r>
            <a:endParaRPr lang="fr-FR" sz="2800" b="1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955105" y="1722259"/>
            <a:ext cx="27556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dirty="0" smtClean="0"/>
              <a:t> </a:t>
            </a:r>
            <a:r>
              <a:rPr lang="fr-FR" sz="2400" dirty="0" smtClean="0"/>
              <a:t>Comment utiliser le langage pour dénoncer les horreurs des camps et assurer le devoir de mémoire? Dire l’indicible.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06418" y="5877581"/>
            <a:ext cx="7481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/>
              <a:t>SI  C’EST  UN  HOMME  de  Primo Levi</a:t>
            </a:r>
            <a:endParaRPr lang="fr-FR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252890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</a:t>
            </a:r>
            <a:r>
              <a:rPr lang="fr-FR" sz="2800" b="1" dirty="0" smtClean="0"/>
              <a:t>son : MUSIQUE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3510" y="220837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</a:rPr>
              <a:t>Témoigner</a:t>
            </a:r>
            <a:endParaRPr lang="fr-FR" sz="2800" b="1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58134" y="1842430"/>
            <a:ext cx="27556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utiliser une forme artistique comme la chanson au XX. siècle pour entretenir le devoir de mémoire? </a:t>
            </a:r>
            <a:r>
              <a:rPr lang="fr-FR" dirty="0" smtClean="0"/>
              <a:t> 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63228" y="5580276"/>
            <a:ext cx="7087908" cy="63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accent2">
                    <a:lumMod val="50000"/>
                  </a:schemeClr>
                </a:solidFill>
              </a:rPr>
              <a:t>LE  PETIT  TRAIN  des  Rita </a:t>
            </a:r>
            <a:r>
              <a:rPr lang="fr-FR" sz="3500" b="1" dirty="0" err="1" smtClean="0">
                <a:solidFill>
                  <a:schemeClr val="accent2">
                    <a:lumMod val="50000"/>
                  </a:schemeClr>
                </a:solidFill>
              </a:rPr>
              <a:t>Mitsouko</a:t>
            </a:r>
            <a:endParaRPr lang="fr-FR" sz="3500" b="1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 6" descr="http://img.cdandlp.com/2014/05/imgL/1166715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66" y="1362200"/>
            <a:ext cx="4397432" cy="405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39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de l’espace </a:t>
            </a:r>
            <a:r>
              <a:rPr lang="fr-FR" sz="2800" b="1" dirty="0" smtClean="0"/>
              <a:t>: ARCHITECTURE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49592" y="2019068"/>
            <a:ext cx="27556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sz="2400" dirty="0"/>
          </a:p>
          <a:p>
            <a:r>
              <a:rPr lang="fr-FR" sz="2400" dirty="0" smtClean="0"/>
              <a:t>- </a:t>
            </a:r>
            <a:r>
              <a:rPr lang="fr-FR" sz="2400" dirty="0" smtClean="0"/>
              <a:t>Comment l’art se met-il au service de la mémoire?</a:t>
            </a: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290454" y="5666480"/>
            <a:ext cx="43133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 MÉMORIAL  </a:t>
            </a:r>
            <a:r>
              <a:rPr lang="fr-FR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ACTe</a:t>
            </a:r>
            <a:endParaRPr lang="fr-FR" sz="35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3510" y="220837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Témoigner</a:t>
            </a:r>
            <a:endParaRPr lang="fr-FR" sz="28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 descr="http://www.metronews.fr/_internal/gxml!0/2qijkhn0ctpwx8acoz5fxkpvtmr4nbh$balcbwyflsqxssmovheocwulo4kop4j/000_Par816804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49" y="1471353"/>
            <a:ext cx="5619403" cy="3790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23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de l’espace </a:t>
            </a:r>
            <a:r>
              <a:rPr lang="fr-FR" sz="2800" b="1" dirty="0" smtClean="0"/>
              <a:t>: ARCHITECTURE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58152" y="2208371"/>
            <a:ext cx="27556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sz="2400" dirty="0"/>
          </a:p>
          <a:p>
            <a:r>
              <a:rPr lang="fr-FR" sz="2400" dirty="0" smtClean="0"/>
              <a:t>- </a:t>
            </a:r>
            <a:r>
              <a:rPr lang="fr-FR" sz="2400" dirty="0" smtClean="0"/>
              <a:t>Comment l’art se met-il au service de la mémoire?</a:t>
            </a: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159923" y="5621549"/>
            <a:ext cx="69425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MÉMORIAL  DU  11 SEPTEMBRE, NY</a:t>
            </a:r>
            <a:endParaRPr lang="fr-FR" sz="35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381" y="194676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Témoigner</a:t>
            </a:r>
            <a:endParaRPr lang="fr-FR" sz="2800" b="1" kern="1200" dirty="0">
              <a:solidFill>
                <a:srgbClr val="0070C0"/>
              </a:solidFill>
            </a:endParaRPr>
          </a:p>
        </p:txBody>
      </p:sp>
      <p:pic>
        <p:nvPicPr>
          <p:cNvPr id="7" name="Image 6" descr="http://media.meltydiscovery.fr/article-2409291-ajust_930-f1410439964/ce-memorial-a-ete-fait-a-l-endroit-ou-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8" y="1379911"/>
            <a:ext cx="5359137" cy="3821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27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de l’espace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43386" y="5758430"/>
            <a:ext cx="4644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99CC"/>
                </a:solidFill>
              </a:rPr>
              <a:t>DISMALAND  de </a:t>
            </a:r>
            <a:r>
              <a:rPr lang="fr-FR" sz="3500" b="1" dirty="0" err="1" smtClean="0">
                <a:solidFill>
                  <a:srgbClr val="FF99CC"/>
                </a:solidFill>
              </a:rPr>
              <a:t>Banksy</a:t>
            </a:r>
            <a:endParaRPr lang="fr-FR" sz="3500" b="1" kern="1200" dirty="0">
              <a:solidFill>
                <a:srgbClr val="FF99CC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1727" y="221534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S’engager</a:t>
            </a:r>
            <a:endParaRPr lang="fr-FR" sz="2800" kern="1200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12272" y="2356659"/>
            <a:ext cx="2925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Problématique</a:t>
            </a:r>
            <a:r>
              <a:rPr lang="fr-FR" sz="2800" dirty="0" smtClean="0"/>
              <a:t>:</a:t>
            </a:r>
          </a:p>
          <a:p>
            <a:endParaRPr lang="fr-FR" sz="2800" dirty="0"/>
          </a:p>
          <a:p>
            <a:r>
              <a:rPr lang="fr-FR" sz="2800" dirty="0" smtClean="0"/>
              <a:t>- Comment l’art se met-il au service d’une cause?</a:t>
            </a:r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http://www.vol369.com/wp-content/uploads/2015/08/banksy-dismaland-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 bwMode="auto">
          <a:xfrm>
            <a:off x="2593571" y="1695797"/>
            <a:ext cx="5744094" cy="3815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004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</a:t>
            </a:r>
            <a:r>
              <a:rPr lang="fr-FR" sz="2800" b="1" dirty="0" smtClean="0"/>
              <a:t>AFFICHE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2483" y="202019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Contester</a:t>
            </a:r>
            <a:endParaRPr lang="fr-FR" sz="2800" b="1" kern="12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45931" y="2281805"/>
            <a:ext cx="29250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Problématique </a:t>
            </a:r>
            <a:r>
              <a:rPr lang="fr-FR" sz="2800" dirty="0" smtClean="0"/>
              <a:t>: </a:t>
            </a:r>
          </a:p>
          <a:p>
            <a:endParaRPr lang="fr-FR" dirty="0" smtClean="0"/>
          </a:p>
          <a:p>
            <a:r>
              <a:rPr lang="fr-FR" sz="2400" kern="1200" dirty="0" smtClean="0">
                <a:solidFill>
                  <a:schemeClr val="tx1"/>
                </a:solidFill>
              </a:rPr>
              <a:t>- Quels sont les moyens graphiques pour contester?</a:t>
            </a:r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9876" y="5866496"/>
            <a:ext cx="42479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/>
              <a:t>Sois jeune et tais-toi!</a:t>
            </a:r>
            <a:endParaRPr lang="fr-FR" sz="3500" b="1" kern="1200" dirty="0"/>
          </a:p>
        </p:txBody>
      </p:sp>
      <p:pic>
        <p:nvPicPr>
          <p:cNvPr id="7" name="Image 6" descr="sois jeune et tais toi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9" y="1180407"/>
            <a:ext cx="341653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9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</a:t>
            </a:r>
            <a:r>
              <a:rPr lang="fr-FR" sz="2800" b="1" dirty="0" smtClean="0"/>
              <a:t>PEINTURE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2483" y="202019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Contester</a:t>
            </a:r>
            <a:endParaRPr lang="fr-FR" sz="28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45931" y="2281805"/>
            <a:ext cx="29250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Problématique </a:t>
            </a:r>
            <a:r>
              <a:rPr lang="fr-FR" sz="2800" dirty="0" smtClean="0"/>
              <a:t>: </a:t>
            </a:r>
          </a:p>
          <a:p>
            <a:endParaRPr lang="fr-FR" dirty="0" smtClean="0"/>
          </a:p>
          <a:p>
            <a:r>
              <a:rPr lang="fr-FR" sz="2400" dirty="0" smtClean="0"/>
              <a:t>- Pourquoi détourner une œuvre d’art?</a:t>
            </a:r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35970" y="5841972"/>
            <a:ext cx="60351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accent4">
                    <a:lumMod val="75000"/>
                  </a:schemeClr>
                </a:solidFill>
              </a:rPr>
              <a:t>LA  JOCONDE  par J.M. </a:t>
            </a:r>
            <a:r>
              <a:rPr lang="fr-FR" sz="3500" b="1" dirty="0" err="1" smtClean="0">
                <a:solidFill>
                  <a:schemeClr val="accent4">
                    <a:lumMod val="75000"/>
                  </a:schemeClr>
                </a:solidFill>
              </a:rPr>
              <a:t>Basquiat</a:t>
            </a:r>
            <a:endParaRPr lang="fr-FR" sz="3500" b="1" kern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 7" descr="http://www.design-party.com/wp-content/uploads/2013/06/La-Joconde-par-Basquia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76" y="1263535"/>
            <a:ext cx="3807382" cy="4397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96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img.over-blog.com/554x600/0/41/70/57/Exposition-III/Othoniel-kiosque-des-noctambules-sculpture--p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28" y="1353311"/>
            <a:ext cx="3772853" cy="435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de l’espace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27546" y="195067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/>
                </a:solidFill>
              </a:rPr>
              <a:t>La </a:t>
            </a:r>
            <a:r>
              <a:rPr lang="fr-FR" sz="2800" b="1" dirty="0" smtClean="0">
                <a:solidFill>
                  <a:schemeClr val="accent2"/>
                </a:solidFill>
              </a:rPr>
              <a:t>vi</a:t>
            </a:r>
            <a:r>
              <a:rPr lang="fr-FR" sz="2800" b="1" dirty="0" smtClean="0">
                <a:solidFill>
                  <a:srgbClr val="FF0000"/>
                </a:solidFill>
              </a:rPr>
              <a:t>lle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99963" y="1653308"/>
            <a:ext cx="27556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sz="2400" dirty="0"/>
          </a:p>
          <a:p>
            <a:r>
              <a:rPr lang="fr-FR" sz="2400" dirty="0" smtClean="0"/>
              <a:t>- L’art peut-il faire de la ville un lieu de rêverie?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8001" y="6065675"/>
            <a:ext cx="1168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0000"/>
                </a:solidFill>
              </a:rPr>
              <a:t>LE  </a:t>
            </a:r>
            <a:r>
              <a:rPr lang="fr-FR" sz="3500" b="1" dirty="0" smtClean="0">
                <a:solidFill>
                  <a:srgbClr val="00B0F0"/>
                </a:solidFill>
              </a:rPr>
              <a:t>KIOS</a:t>
            </a:r>
            <a:r>
              <a:rPr lang="fr-FR" sz="3500" b="1" dirty="0" smtClean="0">
                <a:solidFill>
                  <a:srgbClr val="B78C4D"/>
                </a:solidFill>
              </a:rPr>
              <a:t>QUE</a:t>
            </a:r>
            <a:r>
              <a:rPr lang="fr-FR" sz="3500" b="1" dirty="0" smtClean="0"/>
              <a:t>  </a:t>
            </a:r>
            <a:r>
              <a:rPr lang="fr-FR" sz="3500" b="1" dirty="0" smtClean="0">
                <a:solidFill>
                  <a:srgbClr val="C00000"/>
                </a:solidFill>
              </a:rPr>
              <a:t>DES</a:t>
            </a:r>
            <a:r>
              <a:rPr lang="fr-FR" sz="3500" b="1" dirty="0" smtClean="0"/>
              <a:t>  </a:t>
            </a:r>
            <a:r>
              <a:rPr lang="fr-FR" sz="3500" b="1" dirty="0" smtClean="0">
                <a:solidFill>
                  <a:srgbClr val="7030A0"/>
                </a:solidFill>
              </a:rPr>
              <a:t>NO</a:t>
            </a:r>
            <a:r>
              <a:rPr lang="fr-FR" sz="3500" b="1" dirty="0" smtClean="0">
                <a:solidFill>
                  <a:srgbClr val="92D050"/>
                </a:solidFill>
              </a:rPr>
              <a:t>CTAM</a:t>
            </a:r>
            <a:r>
              <a:rPr lang="fr-FR" sz="3500" b="1" dirty="0" smtClean="0">
                <a:solidFill>
                  <a:schemeClr val="accent2"/>
                </a:solidFill>
              </a:rPr>
              <a:t>BULES</a:t>
            </a:r>
            <a:r>
              <a:rPr lang="fr-FR" sz="3500" b="1" dirty="0" smtClean="0"/>
              <a:t>   de  Jean-Michel </a:t>
            </a:r>
            <a:r>
              <a:rPr lang="fr-FR" sz="3500" b="1" dirty="0" err="1" smtClean="0"/>
              <a:t>Othoniel</a:t>
            </a:r>
            <a:endParaRPr lang="fr-FR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389991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</a:t>
            </a:r>
            <a:r>
              <a:rPr lang="fr-FR" sz="2800" b="1" dirty="0" smtClean="0"/>
              <a:t>son : MUSIQUE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77206" y="1828173"/>
            <a:ext cx="2755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la chanson </a:t>
            </a:r>
          </a:p>
          <a:p>
            <a:r>
              <a:rPr lang="fr-FR" sz="2400" dirty="0" smtClean="0"/>
              <a:t>témoigne-t-elle de l’espace proche?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81790" y="5765436"/>
            <a:ext cx="3134646" cy="65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C000"/>
                </a:solidFill>
              </a:rPr>
              <a:t>CERGY  de  Anis</a:t>
            </a:r>
            <a:endParaRPr lang="fr-FR" sz="3500" b="1" kern="1200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8298" y="192481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</a:rPr>
              <a:t>La ville</a:t>
            </a:r>
            <a:endParaRPr lang="fr-FR" sz="2800" b="1" kern="1200" dirty="0">
              <a:solidFill>
                <a:srgbClr val="FFC000"/>
              </a:solidFill>
            </a:endParaRPr>
          </a:p>
        </p:txBody>
      </p:sp>
      <p:pic>
        <p:nvPicPr>
          <p:cNvPr id="9" name="Image 8" descr="http://covers4.hosting-media.net/jpgr140/u009463752425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74" y="1248737"/>
            <a:ext cx="4768779" cy="415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71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2953" y="185650"/>
            <a:ext cx="646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langage : LITTÉRATURE                     </a:t>
            </a:r>
            <a:endParaRPr lang="fr-FR" sz="28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 descr="http://www.afrisson.com/local/cache-vignettes/L250xH250/arton5278-af33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3" y="1105591"/>
            <a:ext cx="4369725" cy="40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101530" y="5450858"/>
            <a:ext cx="4131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accent6">
                    <a:lumMod val="75000"/>
                  </a:schemeClr>
                </a:solidFill>
              </a:rPr>
              <a:t>PO</a:t>
            </a:r>
            <a:r>
              <a:rPr lang="az-Cyrl-AZ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Ѐ</a:t>
            </a:r>
            <a:r>
              <a:rPr lang="fr-FR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MES  </a:t>
            </a:r>
            <a:r>
              <a:rPr lang="fr-FR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fr-FR" sz="35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Senghor</a:t>
            </a:r>
            <a:endParaRPr lang="fr-FR" sz="35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43493" y="1924397"/>
            <a:ext cx="260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La colonisation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74825" y="2037133"/>
            <a:ext cx="275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sz="2400" dirty="0" smtClean="0"/>
              <a:t>- Comment </a:t>
            </a:r>
            <a:r>
              <a:rPr lang="fr-FR" sz="2400" dirty="0" smtClean="0"/>
              <a:t>l’Autre est-il représenté dans les arts?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royalalberthall.com/uploadedImages/Whats_On_and_Buy_Tickets/Events/assets/West-Side-Story-2014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34" y="1388124"/>
            <a:ext cx="6026226" cy="3767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949986" y="494123"/>
            <a:ext cx="769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spectacle vivant : COMÉDIE MUSICALE                     </a:t>
            </a:r>
            <a:endParaRPr lang="fr-FR" sz="28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1790" y="1710019"/>
            <a:ext cx="1992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Le rêve américain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50830" y="2050717"/>
            <a:ext cx="2755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dirty="0" smtClean="0"/>
              <a:t> </a:t>
            </a:r>
            <a:r>
              <a:rPr lang="fr-FR" sz="2400" dirty="0" smtClean="0"/>
              <a:t>Le rêve américain : rêve ou réalité?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00481" y="5668261"/>
            <a:ext cx="69197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0000"/>
                </a:solidFill>
              </a:rPr>
              <a:t>WEST  SIDE  STORY de  Robert Wise</a:t>
            </a:r>
            <a:endParaRPr lang="fr-FR" sz="35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4154" y="668689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</a:t>
            </a:r>
            <a:r>
              <a:rPr lang="fr-FR" sz="2800" b="1" dirty="0" smtClean="0"/>
              <a:t>: SCULPTURE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4297" y="1952680"/>
            <a:ext cx="289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Autobiographie</a:t>
            </a:r>
            <a:endParaRPr lang="fr-FR" sz="2800" b="1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836429" y="2125531"/>
            <a:ext cx="275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En quoi cette œuvre est-elle autobiographique?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68" y="5665189"/>
            <a:ext cx="5788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/>
              <a:t>MAMAN  de Louise Bourgeois</a:t>
            </a:r>
            <a:endParaRPr lang="fr-FR" sz="3500" b="1" kern="1200" dirty="0"/>
          </a:p>
        </p:txBody>
      </p:sp>
      <p:pic>
        <p:nvPicPr>
          <p:cNvPr id="7" name="Image 6" descr="Mama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0" y="1549467"/>
            <a:ext cx="4929448" cy="3907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50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clg-achicourt.etab.ac-lille.fr/IMG/jpg/la-6-chevaux-des-vacances-19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52" y="1383740"/>
            <a:ext cx="3029639" cy="41622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334154" y="668689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PHOTOGRAPHIE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0736" y="2287081"/>
            <a:ext cx="235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S’exprimer</a:t>
            </a:r>
            <a:endParaRPr lang="fr-FR" sz="2800" b="1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283207" y="2548691"/>
            <a:ext cx="275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l’art reflète-t-il son époque?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02536" y="5878603"/>
            <a:ext cx="101024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/>
              <a:t>LA SIX-CHEVAUX DES VACANCES de Robert Doisneau</a:t>
            </a:r>
            <a:endParaRPr lang="fr-FR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17223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c1.staticflickr.com/3/2462/3966092482_ea265d9c4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34" y="1241884"/>
            <a:ext cx="4229342" cy="4222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de l’espace </a:t>
            </a:r>
            <a:r>
              <a:rPr lang="fr-FR" sz="2800" b="1" dirty="0" smtClean="0"/>
              <a:t>: ARCHITECTURE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0736" y="2287081"/>
            <a:ext cx="235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La nature</a:t>
            </a:r>
            <a:endParaRPr lang="fr-FR" sz="28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57527" y="2371969"/>
            <a:ext cx="2755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concilier l’art et la nature?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17780" y="5822813"/>
            <a:ext cx="9180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accent6">
                    <a:lumMod val="50000"/>
                  </a:schemeClr>
                </a:solidFill>
              </a:rPr>
              <a:t>MAISON SUR LA CASCADE</a:t>
            </a:r>
            <a:r>
              <a:rPr lang="fr-FR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500" b="1" dirty="0" smtClean="0">
                <a:solidFill>
                  <a:schemeClr val="accent6">
                    <a:lumMod val="50000"/>
                  </a:schemeClr>
                </a:solidFill>
              </a:rPr>
              <a:t>de Frank Lloyd Wright</a:t>
            </a:r>
            <a:endParaRPr lang="fr-FR" sz="3500" b="1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6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4154" y="349200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PEINTURE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1077" y="1933375"/>
            <a:ext cx="169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 temps</a:t>
            </a:r>
            <a:endParaRPr lang="fr-FR" sz="2800" b="1" kern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34452" y="2412897"/>
            <a:ext cx="275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</a:t>
            </a:r>
            <a:r>
              <a:rPr lang="fr-FR" sz="2400" dirty="0" smtClean="0"/>
              <a:t>Dali représente-t-il le temps qui passe?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077" y="5787940"/>
            <a:ext cx="1111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LA PERSISTANCE DE LA MÉMOIRE ou LES MONTRES MOLLES</a:t>
            </a:r>
            <a:r>
              <a:rPr lang="fr-FR" sz="2800" b="1" dirty="0" smtClean="0">
                <a:solidFill>
                  <a:srgbClr val="FF0000"/>
                </a:solidFill>
              </a:rPr>
              <a:t>   </a:t>
            </a:r>
            <a:r>
              <a:rPr lang="fr-FR" sz="3600" b="1" dirty="0" smtClean="0">
                <a:solidFill>
                  <a:srgbClr val="00B0F0"/>
                </a:solidFill>
              </a:rPr>
              <a:t>de  </a:t>
            </a:r>
            <a:r>
              <a:rPr lang="fr-FR" sz="3600" b="1" dirty="0" smtClean="0">
                <a:solidFill>
                  <a:srgbClr val="00B0F0"/>
                </a:solidFill>
              </a:rPr>
              <a:t>Dali</a:t>
            </a:r>
            <a:endParaRPr lang="fr-FR" sz="3600" b="1" kern="1200" dirty="0">
              <a:solidFill>
                <a:srgbClr val="00B0F0"/>
              </a:solidFill>
            </a:endParaRPr>
          </a:p>
        </p:txBody>
      </p:sp>
      <p:pic>
        <p:nvPicPr>
          <p:cNvPr id="7" name="Image 6" descr="http://www2.ac-lyon.fr/etab/lycees/lyc-69/bernard/local/cache-vignettes/L400xH291/la_persistence_de_la_memoire_ou_les_montres_molles-ff51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87" y="1732343"/>
            <a:ext cx="4995777" cy="364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23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61372" y="1746754"/>
            <a:ext cx="235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Le design</a:t>
            </a:r>
            <a:endParaRPr lang="fr-FR" sz="28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66582" y="1746754"/>
            <a:ext cx="2755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sz="2400" dirty="0" smtClean="0"/>
              <a:t>- Les objets du quotidien peuvent-ils devenir des œuvres d’art?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78677" y="5603427"/>
            <a:ext cx="880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/>
              <a:t>PRESSE AGRUMES JUICY SALIF </a:t>
            </a:r>
            <a:r>
              <a:rPr lang="fr-FR" sz="3500" dirty="0" smtClean="0"/>
              <a:t> de </a:t>
            </a:r>
            <a:r>
              <a:rPr lang="fr-FR" sz="3500" dirty="0"/>
              <a:t>P. Starck</a:t>
            </a:r>
            <a:endParaRPr lang="fr-FR" sz="3500" b="1" kern="1200" dirty="0">
              <a:solidFill>
                <a:srgbClr val="0070C0"/>
              </a:solidFill>
            </a:endParaRPr>
          </a:p>
        </p:txBody>
      </p:sp>
      <p:pic>
        <p:nvPicPr>
          <p:cNvPr id="7" name="Image 6" descr="presse-citron-agrume-juicy-salif-par-philippe-starck-pour-alessi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19999" r="46828" b="17196"/>
          <a:stretch/>
        </p:blipFill>
        <p:spPr bwMode="auto">
          <a:xfrm>
            <a:off x="4488872" y="1296785"/>
            <a:ext cx="2028305" cy="4222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2911" y="406839"/>
            <a:ext cx="855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quotidien : </a:t>
            </a:r>
            <a:r>
              <a:rPr lang="fr-FR" sz="2800" b="1" dirty="0" smtClean="0"/>
              <a:t>LE  </a:t>
            </a:r>
            <a:r>
              <a:rPr lang="fr-FR" sz="2800" b="1" dirty="0" smtClean="0"/>
              <a:t>DESIGN</a:t>
            </a:r>
            <a:endParaRPr lang="fr-FR" sz="2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4154" y="668689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</a:t>
            </a:r>
            <a:r>
              <a:rPr lang="fr-FR" sz="2800" b="1" dirty="0" smtClean="0"/>
              <a:t>PHOTOMONTAGE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096" y="2150260"/>
            <a:ext cx="2356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Sciences</a:t>
            </a:r>
          </a:p>
          <a:p>
            <a:r>
              <a:rPr lang="fr-FR" sz="2800" b="1" dirty="0" smtClean="0"/>
              <a:t>et </a:t>
            </a:r>
          </a:p>
          <a:p>
            <a:r>
              <a:rPr lang="fr-FR" sz="2800" b="1" dirty="0" smtClean="0"/>
              <a:t>société</a:t>
            </a:r>
            <a:endParaRPr lang="fr-FR" sz="2800" b="1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798597" y="2465564"/>
            <a:ext cx="2755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En quoi cette œuvre illustre-t-elle les dérives possibles de la science?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87547" y="5745598"/>
            <a:ext cx="387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DOLLY, LE CLONAGE</a:t>
            </a:r>
            <a:endParaRPr lang="fr-FR" sz="3500" b="1" kern="1200" dirty="0"/>
          </a:p>
        </p:txBody>
      </p:sp>
      <p:pic>
        <p:nvPicPr>
          <p:cNvPr id="7" name="Image 6" descr="medium_doll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80" y="1573452"/>
            <a:ext cx="5220391" cy="3923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7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langage : LITTÉRATURE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98521" y="235151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Résister</a:t>
            </a:r>
            <a:endParaRPr lang="fr-FR" sz="28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00257" y="2181243"/>
            <a:ext cx="275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 smtClean="0"/>
              <a:t>Problématique</a:t>
            </a:r>
            <a:r>
              <a:rPr lang="fr-FR" sz="2800" dirty="0" smtClean="0"/>
              <a:t> </a:t>
            </a:r>
            <a:r>
              <a:rPr lang="fr-FR" sz="2800" dirty="0"/>
              <a:t>: </a:t>
            </a:r>
          </a:p>
          <a:p>
            <a:endParaRPr lang="fr-FR" dirty="0"/>
          </a:p>
          <a:p>
            <a:r>
              <a:rPr lang="fr-FR" dirty="0" smtClean="0"/>
              <a:t>-</a:t>
            </a:r>
            <a:r>
              <a:rPr lang="fr-FR" dirty="0" smtClean="0"/>
              <a:t> « </a:t>
            </a:r>
            <a:r>
              <a:rPr lang="fr-FR" sz="2400" dirty="0" smtClean="0"/>
              <a:t>Le silence de la mer », une œuvre de résistance?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71973" y="5858183"/>
            <a:ext cx="8568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accent6">
                    <a:lumMod val="75000"/>
                  </a:schemeClr>
                </a:solidFill>
              </a:rPr>
              <a:t>LE  SILENCE  DE  LA  MER  </a:t>
            </a:r>
            <a:r>
              <a:rPr lang="fr-FR" sz="3500" b="1" dirty="0" smtClean="0">
                <a:solidFill>
                  <a:schemeClr val="accent6">
                    <a:lumMod val="75000"/>
                  </a:schemeClr>
                </a:solidFill>
              </a:rPr>
              <a:t>de Vercors </a:t>
            </a:r>
            <a:endParaRPr lang="fr-FR" sz="35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 6" descr="http://ecx.images-amazon.com/images/I/71j6IoYu4t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03" y="1945178"/>
            <a:ext cx="2618509" cy="383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01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clg-amandiers-carrieres.ac-versailles.fr/local/cache-vignettes/L192xH132/craonne-006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1662112"/>
            <a:ext cx="4937760" cy="299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</a:t>
            </a:r>
            <a:r>
              <a:rPr lang="fr-FR" sz="2800" b="1" dirty="0" smtClean="0"/>
              <a:t>son : MUSIQUE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83072" y="1511091"/>
            <a:ext cx="27556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les arts expriment-ils la résistance à l’oppression et à l’horreur de la guerre?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03754" y="5431954"/>
            <a:ext cx="60732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0070C0"/>
                </a:solidFill>
              </a:rPr>
              <a:t>LA CHANSON  DE  CRAONNE</a:t>
            </a:r>
            <a:endParaRPr lang="fr-FR" sz="3500" b="1" kern="1200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45342" y="20495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Résister</a:t>
            </a:r>
            <a:endParaRPr lang="fr-FR" sz="2800" b="1" kern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5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</a:t>
            </a:r>
            <a:r>
              <a:rPr lang="fr-FR" sz="2800" b="1" dirty="0" smtClean="0"/>
              <a:t>son : MUSIQUE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1721" y="20245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Résister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47181" y="2212364"/>
            <a:ext cx="2755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dirty="0" smtClean="0"/>
              <a:t>« </a:t>
            </a:r>
            <a:r>
              <a:rPr lang="fr-FR" sz="2400" dirty="0" smtClean="0"/>
              <a:t>Le chant des partisans », une chanson engagée?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pic>
        <p:nvPicPr>
          <p:cNvPr id="5" name="Image 4" descr="http://www.memoire-deportation-ain.fr/Data/Sites/1/images/chant-des-partisa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988291"/>
            <a:ext cx="3772395" cy="45812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3061514" y="5726506"/>
            <a:ext cx="60732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0000"/>
                </a:solidFill>
              </a:rPr>
              <a:t>LE  CHANT  DES  PARTISANS</a:t>
            </a:r>
            <a:endParaRPr lang="fr-FR" sz="35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6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inema-francais.fr/images/affiches/affiches_r/affiches_renoir_jean/la_grande_illusion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4" y="1259840"/>
            <a:ext cx="2756536" cy="37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252911" y="406839"/>
            <a:ext cx="855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CINÉMA </a:t>
            </a:r>
            <a:endParaRPr lang="fr-FR" sz="2800" b="1" kern="12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34597" y="1849092"/>
            <a:ext cx="27556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sz="2400" dirty="0" smtClean="0"/>
              <a:t>- </a:t>
            </a:r>
            <a:r>
              <a:rPr lang="fr-FR" sz="2400" dirty="0" smtClean="0"/>
              <a:t>Comment les arts traduisent-ils l’engagement des hommes contre la guerre ? 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7826" y="1757218"/>
            <a:ext cx="26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</a:rPr>
              <a:t>S’engager contre la guerre</a:t>
            </a:r>
            <a:endParaRPr lang="fr-FR" sz="2800" kern="12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58874" y="5692002"/>
            <a:ext cx="7738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00B0F0"/>
                </a:solidFill>
              </a:rPr>
              <a:t>LA  GRANDE  ILLUSION  de Jean Renoir</a:t>
            </a:r>
            <a:endParaRPr lang="fr-FR" sz="3500" b="1" kern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7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4154" y="349200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visuel : PEINTURE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4977" y="1732343"/>
            <a:ext cx="2356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S’engager contre la guerre</a:t>
            </a:r>
            <a:endParaRPr lang="fr-FR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800" b="1" kern="12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042270" y="1965794"/>
            <a:ext cx="2755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sz="2400" dirty="0" smtClean="0"/>
              <a:t>Comment </a:t>
            </a:r>
            <a:r>
              <a:rPr lang="fr-FR" sz="2400" dirty="0" smtClean="0"/>
              <a:t>exprimer</a:t>
            </a:r>
          </a:p>
          <a:p>
            <a:r>
              <a:rPr lang="fr-FR" sz="2400" kern="1200" dirty="0" smtClean="0">
                <a:solidFill>
                  <a:schemeClr val="tx1"/>
                </a:solidFill>
              </a:rPr>
              <a:t>la violence et l’horreur de la guerre?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29026" y="5730091"/>
            <a:ext cx="6548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MASSACRE  EN  CORÉE </a:t>
            </a:r>
            <a:r>
              <a:rPr lang="fr-F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500" b="1" dirty="0" smtClean="0">
                <a:solidFill>
                  <a:schemeClr val="bg1">
                    <a:lumMod val="50000"/>
                  </a:schemeClr>
                </a:solidFill>
              </a:rPr>
              <a:t>de Picasso</a:t>
            </a:r>
            <a:endParaRPr lang="fr-FR" sz="35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 descr="http://www.histoire-geographie-college.fr/wp-content/uploads/2012/04/massacre-en-Coré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26" y="1562791"/>
            <a:ext cx="5883207" cy="3906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1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bth48.e-monsite.com/medias/images/aragon-innocenc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77" y="1237672"/>
            <a:ext cx="4497192" cy="37677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378528" y="283099"/>
            <a:ext cx="777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langage : LITTÉRATURE        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0527" y="1844283"/>
            <a:ext cx="2345173" cy="526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La patrie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00481" y="5668261"/>
            <a:ext cx="7867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F0000"/>
                </a:solidFill>
              </a:rPr>
              <a:t>LA ROSE ET LE RÉSÉDA  de  Louis Aragon</a:t>
            </a:r>
            <a:endParaRPr lang="fr-FR" sz="3500" b="1" kern="1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8522" y="1844283"/>
            <a:ext cx="2755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dirty="0" smtClean="0"/>
              <a:t> </a:t>
            </a:r>
            <a:r>
              <a:rPr lang="fr-FR" sz="2400" dirty="0" smtClean="0"/>
              <a:t>Comment les arts traduisent-ils le sentiment patriotique?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3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ac-grenoble.fr/college/liers-lemps/IMG/gif/nui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47" y="1422401"/>
            <a:ext cx="5060836" cy="37869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94327" y="360217"/>
            <a:ext cx="93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Art du </a:t>
            </a:r>
            <a:r>
              <a:rPr lang="fr-FR" sz="2800" b="1" dirty="0" smtClean="0"/>
              <a:t>son : MUSIQUE</a:t>
            </a:r>
            <a:endParaRPr lang="fr-FR" sz="2800" b="1" kern="1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258" y="196730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Témoigner</a:t>
            </a:r>
            <a:endParaRPr lang="fr-FR" sz="2800" b="1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858133" y="2365917"/>
            <a:ext cx="2962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800" b="1" u="sng" dirty="0"/>
              <a:t>Problématique</a:t>
            </a:r>
            <a:r>
              <a:rPr lang="fr-FR" sz="2800" dirty="0"/>
              <a:t>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L’œuvre </a:t>
            </a:r>
            <a:r>
              <a:rPr lang="fr-FR" sz="2400" dirty="0" smtClean="0"/>
              <a:t>d’art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outil </a:t>
            </a:r>
            <a:r>
              <a:rPr lang="fr-FR" sz="2400" dirty="0" smtClean="0"/>
              <a:t>de mémoire?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6463" y="5664279"/>
            <a:ext cx="83295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/>
              <a:t>NUIT  ET  BROUILLARD      de     Jean Ferrat</a:t>
            </a:r>
            <a:endParaRPr lang="fr-FR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143112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Grand écran</PresentationFormat>
  <Paragraphs>196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TILHAC</dc:creator>
  <cp:lastModifiedBy>EMMANUELLE TILHAC</cp:lastModifiedBy>
  <cp:revision>32</cp:revision>
  <dcterms:created xsi:type="dcterms:W3CDTF">2015-09-05T13:40:09Z</dcterms:created>
  <dcterms:modified xsi:type="dcterms:W3CDTF">2015-09-05T15:43:13Z</dcterms:modified>
</cp:coreProperties>
</file>